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 autoAdjust="0"/>
    <p:restoredTop sz="94704" autoAdjust="0"/>
  </p:normalViewPr>
  <p:slideViewPr>
    <p:cSldViewPr>
      <p:cViewPr varScale="1">
        <p:scale>
          <a:sx n="100" d="100"/>
          <a:sy n="100" d="100"/>
        </p:scale>
        <p:origin x="-2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71BD3E7-8F38-4BF3-A557-5277A579E74F}" type="datetimeFigureOut">
              <a:rPr lang="ru-RU"/>
              <a:pPr>
                <a:defRPr/>
              </a:pPr>
              <a:t>06.03.2016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AD438A2-1518-49FF-8065-613D2B6C4E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CE16D-610C-4648-A224-D649A01D1D04}" type="datetimeFigureOut">
              <a:rPr lang="ru-RU"/>
              <a:pPr>
                <a:defRPr/>
              </a:pPr>
              <a:t>06.03.2016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2C5CA-0254-47C6-94B2-3BAE89A2D1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DC586-B035-4FFE-B667-D8E156CC9CB9}" type="datetimeFigureOut">
              <a:rPr lang="ru-RU"/>
              <a:pPr>
                <a:defRPr/>
              </a:pPr>
              <a:t>06.03.2016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F90551D-59CA-45F9-B7C0-3C1BB0A856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49AFF-3263-433F-AE39-7730D7BDCE7C}" type="datetimeFigureOut">
              <a:rPr lang="ru-RU"/>
              <a:pPr>
                <a:defRPr/>
              </a:pPr>
              <a:t>06.03.2016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352C4-EFB4-40BD-A9C2-5C86BC0A12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4D2A8EC-D81B-420C-92FD-9BD351716CD6}" type="datetimeFigureOut">
              <a:rPr lang="ru-RU"/>
              <a:pPr>
                <a:defRPr/>
              </a:pPr>
              <a:t>06.03.2016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99002B-62E0-436A-AB66-126820C9D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83296-C521-4D73-AAE1-D680BD8453EB}" type="datetimeFigureOut">
              <a:rPr lang="ru-RU"/>
              <a:pPr>
                <a:defRPr/>
              </a:pPr>
              <a:t>06.03.2016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F7DD6-586D-4CF1-AC8C-C2ACBEC290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825F2-FCEC-48A0-AA9D-7EF4F2DE5463}" type="datetimeFigureOut">
              <a:rPr lang="ru-RU"/>
              <a:pPr>
                <a:defRPr/>
              </a:pPr>
              <a:t>06.03.2016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C9279-F03D-474C-8501-F0BBD4DF87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E5A4F-B9E4-4D78-9E52-C43A1C80C51F}" type="datetimeFigureOut">
              <a:rPr lang="ru-RU"/>
              <a:pPr>
                <a:defRPr/>
              </a:pPr>
              <a:t>06.03.2016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2E128-2570-4581-853D-6CEF53A2C3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B41DF-38E6-4BB0-9AF9-84F17C2EAAB4}" type="datetimeFigureOut">
              <a:rPr lang="ru-RU"/>
              <a:pPr>
                <a:defRPr/>
              </a:pPr>
              <a:t>06.03.2016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FCD1B-01EB-4C1D-9A9F-4FC6206A49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4C9EE-A3EF-4729-88F2-AECCC0BB925A}" type="datetimeFigureOut">
              <a:rPr lang="ru-RU"/>
              <a:pPr>
                <a:defRPr/>
              </a:pPr>
              <a:t>06.03.2016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A70F8-2BBD-4A33-B3DF-8184B47D7C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4FF06F-2633-43A7-ABC0-2431920E59C1}" type="datetimeFigureOut">
              <a:rPr lang="ru-RU"/>
              <a:pPr>
                <a:defRPr/>
              </a:pPr>
              <a:t>06.03.2016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236857-3B27-47F6-9EC5-3FE58AE976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B2C4C95-2F26-483F-A292-E38FDC1DF52A}" type="datetimeFigureOut">
              <a:rPr lang="ru-RU"/>
              <a:pPr>
                <a:defRPr/>
              </a:pPr>
              <a:t>06.03.2016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0BB0152-3D52-4C88-9993-BE020D3C97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1" r:id="rId2"/>
    <p:sldLayoutId id="2147483699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700" r:id="rId9"/>
    <p:sldLayoutId id="2147483697" r:id="rId10"/>
    <p:sldLayoutId id="21474837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6585CF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6585CF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6585CF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84784"/>
            <a:ext cx="7239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dirty="0" smtClean="0"/>
              <a:t>       Свійські тварини</a:t>
            </a:r>
            <a:endParaRPr lang="ru-RU" dirty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1476375" y="3644900"/>
            <a:ext cx="5327650" cy="10795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uk-UA" smtClean="0"/>
              <a:t>Презентація  Дем’янчук Софії</a:t>
            </a:r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347864" y="260648"/>
            <a:ext cx="5328592" cy="157018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6000" i="1" dirty="0" smtClean="0"/>
              <a:t>       </a:t>
            </a:r>
            <a:r>
              <a:rPr lang="uk-UA" sz="6000" i="1" dirty="0" smtClean="0">
                <a:solidFill>
                  <a:srgbClr val="FF0000"/>
                </a:solidFill>
              </a:rPr>
              <a:t>КОНІ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pic>
        <p:nvPicPr>
          <p:cNvPr id="7171" name="Содержимое 6" descr="0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2133600"/>
            <a:ext cx="2160588" cy="2024063"/>
          </a:xfrm>
        </p:spPr>
      </p:pic>
      <p:pic>
        <p:nvPicPr>
          <p:cNvPr id="7172" name="Содержимое 7" descr="008.jpg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4365625"/>
            <a:ext cx="2087563" cy="2089150"/>
          </a:xfrm>
        </p:spPr>
      </p:pic>
      <p:pic>
        <p:nvPicPr>
          <p:cNvPr id="7173" name="Picture 2" descr="C:\Users\vutja\AppData\Local\Microsoft\Windows\INetCache\IE\FTMWWXDE\don[1]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188" y="115888"/>
            <a:ext cx="194468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563938" y="2205038"/>
            <a:ext cx="4248150" cy="424656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defTabSz="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defRPr/>
            </a:pPr>
            <a:r>
              <a:rPr lang="ru-RU" dirty="0"/>
              <a:t> </a:t>
            </a:r>
            <a:r>
              <a:rPr lang="ru-RU" dirty="0" err="1">
                <a:solidFill>
                  <a:srgbClr val="92D050"/>
                </a:solidFill>
              </a:rPr>
              <a:t>Кінь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відноситься</a:t>
            </a:r>
            <a:r>
              <a:rPr lang="ru-RU" dirty="0">
                <a:solidFill>
                  <a:srgbClr val="92D050"/>
                </a:solidFill>
              </a:rPr>
              <a:t> до </a:t>
            </a:r>
            <a:r>
              <a:rPr lang="ru-RU" dirty="0" err="1">
                <a:solidFill>
                  <a:srgbClr val="92D050"/>
                </a:solidFill>
              </a:rPr>
              <a:t>травоїдних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тварин</a:t>
            </a:r>
            <a:r>
              <a:rPr lang="ru-RU" dirty="0">
                <a:solidFill>
                  <a:srgbClr val="92D050"/>
                </a:solidFill>
              </a:rPr>
              <a:t>. </a:t>
            </a:r>
            <a:r>
              <a:rPr lang="ru-RU" dirty="0" err="1">
                <a:solidFill>
                  <a:srgbClr val="92D050"/>
                </a:solidFill>
              </a:rPr>
              <a:t>Кінь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досягає</a:t>
            </a:r>
            <a:r>
              <a:rPr lang="ru-RU" dirty="0">
                <a:solidFill>
                  <a:srgbClr val="92D050"/>
                </a:solidFill>
              </a:rPr>
              <a:t> в </a:t>
            </a:r>
            <a:r>
              <a:rPr lang="ru-RU" dirty="0" err="1">
                <a:solidFill>
                  <a:srgbClr val="92D050"/>
                </a:solidFill>
              </a:rPr>
              <a:t>середньому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віку</a:t>
            </a:r>
            <a:r>
              <a:rPr lang="ru-RU" dirty="0">
                <a:solidFill>
                  <a:srgbClr val="92D050"/>
                </a:solidFill>
              </a:rPr>
              <a:t> 25-30 </a:t>
            </a:r>
            <a:r>
              <a:rPr lang="ru-RU" dirty="0" err="1">
                <a:solidFill>
                  <a:srgbClr val="92D050"/>
                </a:solidFill>
              </a:rPr>
              <a:t>років</a:t>
            </a:r>
            <a:r>
              <a:rPr lang="ru-RU" dirty="0">
                <a:solidFill>
                  <a:srgbClr val="92D050"/>
                </a:solidFill>
              </a:rPr>
              <a:t>. </a:t>
            </a:r>
            <a:r>
              <a:rPr lang="ru-RU" dirty="0" err="1">
                <a:solidFill>
                  <a:srgbClr val="92D050"/>
                </a:solidFill>
              </a:rPr>
              <a:t>Ріст</a:t>
            </a:r>
            <a:r>
              <a:rPr lang="ru-RU" dirty="0">
                <a:solidFill>
                  <a:srgbClr val="92D050"/>
                </a:solidFill>
              </a:rPr>
              <a:t> коней </a:t>
            </a:r>
            <a:r>
              <a:rPr lang="ru-RU" dirty="0" err="1">
                <a:solidFill>
                  <a:srgbClr val="92D050"/>
                </a:solidFill>
              </a:rPr>
              <a:t>залежить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від</a:t>
            </a:r>
            <a:r>
              <a:rPr lang="ru-RU" dirty="0">
                <a:solidFill>
                  <a:srgbClr val="92D050"/>
                </a:solidFill>
              </a:rPr>
              <a:t> породи, </a:t>
            </a:r>
            <a:r>
              <a:rPr lang="ru-RU" dirty="0" err="1">
                <a:solidFill>
                  <a:srgbClr val="92D050"/>
                </a:solidFill>
              </a:rPr>
              <a:t>від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харчування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і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особливостей</a:t>
            </a:r>
            <a:r>
              <a:rPr lang="ru-RU" dirty="0">
                <a:solidFill>
                  <a:srgbClr val="92D050"/>
                </a:solidFill>
              </a:rPr>
              <a:t> догляду. Чим </a:t>
            </a:r>
            <a:r>
              <a:rPr lang="ru-RU" dirty="0" err="1">
                <a:solidFill>
                  <a:srgbClr val="92D050"/>
                </a:solidFill>
              </a:rPr>
              <a:t>краще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харчування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і</a:t>
            </a:r>
            <a:r>
              <a:rPr lang="ru-RU" dirty="0">
                <a:solidFill>
                  <a:srgbClr val="92D050"/>
                </a:solidFill>
              </a:rPr>
              <a:t> догляд, </a:t>
            </a:r>
            <a:r>
              <a:rPr lang="ru-RU" dirty="0" err="1">
                <a:solidFill>
                  <a:srgbClr val="92D050"/>
                </a:solidFill>
              </a:rPr>
              <a:t>тим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більшими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стають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коні</a:t>
            </a:r>
            <a:r>
              <a:rPr lang="ru-RU" dirty="0">
                <a:solidFill>
                  <a:srgbClr val="92D050"/>
                </a:solidFill>
              </a:rPr>
              <a:t>. </a:t>
            </a:r>
            <a:r>
              <a:rPr lang="ru-RU" dirty="0" err="1">
                <a:solidFill>
                  <a:srgbClr val="92D050"/>
                </a:solidFill>
              </a:rPr>
              <a:t>Загалом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домашні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коні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мають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зріст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від</a:t>
            </a:r>
            <a:r>
              <a:rPr lang="ru-RU" dirty="0">
                <a:solidFill>
                  <a:srgbClr val="92D050"/>
                </a:solidFill>
              </a:rPr>
              <a:t> 150 до 175 см.</a:t>
            </a:r>
          </a:p>
          <a:p>
            <a:pPr defTabSz="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defRPr/>
            </a:pPr>
            <a:r>
              <a:rPr lang="uk-UA" dirty="0">
                <a:solidFill>
                  <a:srgbClr val="92D050"/>
                </a:solidFill>
              </a:rPr>
              <a:t>  </a:t>
            </a:r>
            <a:r>
              <a:rPr lang="ru-RU" dirty="0" err="1">
                <a:solidFill>
                  <a:srgbClr val="92D050"/>
                </a:solidFill>
              </a:rPr>
              <a:t>Наскільки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відомо</a:t>
            </a:r>
            <a:r>
              <a:rPr lang="ru-RU" dirty="0">
                <a:solidFill>
                  <a:srgbClr val="92D050"/>
                </a:solidFill>
              </a:rPr>
              <a:t>, в </a:t>
            </a:r>
            <a:r>
              <a:rPr lang="ru-RU" dirty="0" err="1">
                <a:solidFill>
                  <a:srgbClr val="92D050"/>
                </a:solidFill>
              </a:rPr>
              <a:t>окремих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регіонах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коні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зустрічається</a:t>
            </a:r>
            <a:r>
              <a:rPr lang="ru-RU" dirty="0">
                <a:solidFill>
                  <a:srgbClr val="92D050"/>
                </a:solidFill>
              </a:rPr>
              <a:t> у дикому </a:t>
            </a:r>
            <a:r>
              <a:rPr lang="ru-RU" dirty="0" err="1">
                <a:solidFill>
                  <a:srgbClr val="92D050"/>
                </a:solidFill>
              </a:rPr>
              <a:t>стані</a:t>
            </a:r>
            <a:r>
              <a:rPr lang="ru-RU" dirty="0">
                <a:solidFill>
                  <a:srgbClr val="92D050"/>
                </a:solidFill>
              </a:rPr>
              <a:t>. </a:t>
            </a:r>
            <a:r>
              <a:rPr lang="ru-RU" dirty="0" err="1">
                <a:solidFill>
                  <a:srgbClr val="92D050"/>
                </a:solidFill>
              </a:rPr>
              <a:t>Домашні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коні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поширені</a:t>
            </a:r>
            <a:r>
              <a:rPr lang="ru-RU" dirty="0">
                <a:solidFill>
                  <a:srgbClr val="92D050"/>
                </a:solidFill>
              </a:rPr>
              <a:t> у </a:t>
            </a:r>
            <a:r>
              <a:rPr lang="ru-RU" dirty="0" err="1">
                <a:solidFill>
                  <a:srgbClr val="92D050"/>
                </a:solidFill>
              </a:rPr>
              <a:t>всіх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країнах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у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вигляді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величезної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кількості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порід</a:t>
            </a:r>
            <a:r>
              <a:rPr lang="ru-RU" dirty="0">
                <a:solidFill>
                  <a:srgbClr val="92D050"/>
                </a:solidFill>
              </a:rPr>
              <a:t>, </a:t>
            </a:r>
            <a:r>
              <a:rPr lang="ru-RU" dirty="0" err="1">
                <a:solidFill>
                  <a:srgbClr val="92D050"/>
                </a:solidFill>
              </a:rPr>
              <a:t>які</a:t>
            </a:r>
            <a:r>
              <a:rPr lang="ru-RU" dirty="0">
                <a:solidFill>
                  <a:srgbClr val="92D050"/>
                </a:solidFill>
              </a:rPr>
              <a:t> сильно </a:t>
            </a:r>
            <a:r>
              <a:rPr lang="ru-RU" dirty="0" err="1">
                <a:solidFill>
                  <a:srgbClr val="92D050"/>
                </a:solidFill>
              </a:rPr>
              <a:t>розрізняються</a:t>
            </a:r>
            <a:r>
              <a:rPr lang="ru-RU" dirty="0">
                <a:solidFill>
                  <a:srgbClr val="92D050"/>
                </a:solidFill>
              </a:rPr>
              <a:t> по </a:t>
            </a:r>
            <a:r>
              <a:rPr lang="ru-RU" dirty="0" err="1">
                <a:solidFill>
                  <a:srgbClr val="92D050"/>
                </a:solidFill>
              </a:rPr>
              <a:t>величині</a:t>
            </a:r>
            <a:r>
              <a:rPr lang="ru-RU" dirty="0">
                <a:solidFill>
                  <a:srgbClr val="92D050"/>
                </a:solidFill>
              </a:rPr>
              <a:t>, </a:t>
            </a:r>
            <a:r>
              <a:rPr lang="ru-RU" dirty="0" err="1">
                <a:solidFill>
                  <a:srgbClr val="92D050"/>
                </a:solidFill>
              </a:rPr>
              <a:t>формі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голови</a:t>
            </a:r>
            <a:r>
              <a:rPr lang="ru-RU" dirty="0">
                <a:solidFill>
                  <a:srgbClr val="92D050"/>
                </a:solidFill>
              </a:rPr>
              <a:t>, </a:t>
            </a:r>
            <a:r>
              <a:rPr lang="ru-RU" dirty="0" err="1">
                <a:solidFill>
                  <a:srgbClr val="92D050"/>
                </a:solidFill>
              </a:rPr>
              <a:t>кольору</a:t>
            </a:r>
            <a:r>
              <a:rPr lang="ru-RU" dirty="0">
                <a:solidFill>
                  <a:srgbClr val="92D050"/>
                </a:solidFill>
              </a:rPr>
              <a:t> </a:t>
            </a:r>
            <a:r>
              <a:rPr lang="ru-RU" dirty="0" err="1">
                <a:solidFill>
                  <a:srgbClr val="92D050"/>
                </a:solidFill>
              </a:rPr>
              <a:t>тощо</a:t>
            </a:r>
            <a:r>
              <a:rPr lang="ru-RU" dirty="0">
                <a:solidFill>
                  <a:srgbClr val="92D05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499992" y="332656"/>
            <a:ext cx="3672408" cy="80736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dirty="0" smtClean="0"/>
              <a:t>       </a:t>
            </a:r>
            <a:endParaRPr lang="ru-RU" dirty="0"/>
          </a:p>
        </p:txBody>
      </p:sp>
      <p:sp>
        <p:nvSpPr>
          <p:cNvPr id="819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2697163"/>
          </a:xfrm>
        </p:spPr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pic>
        <p:nvPicPr>
          <p:cNvPr id="8196" name="Picture 2" descr="C:\Users\vutja\AppData\Local\Microsoft\Windows\INetCache\IE\FTMWWXDE\cat-45760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88913"/>
            <a:ext cx="2233613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924300" y="333375"/>
            <a:ext cx="3311525" cy="7683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               </a:t>
            </a:r>
            <a:r>
              <a:rPr lang="uk-UA" sz="4400" b="1" i="1" dirty="0">
                <a:solidFill>
                  <a:srgbClr val="FFFF00"/>
                </a:solidFill>
              </a:rPr>
              <a:t>КОТИ</a:t>
            </a:r>
            <a:endParaRPr lang="ru-RU" sz="4400" b="1" i="1" dirty="0">
              <a:solidFill>
                <a:srgbClr val="FFFF00"/>
              </a:solidFill>
            </a:endParaRPr>
          </a:p>
        </p:txBody>
      </p:sp>
      <p:pic>
        <p:nvPicPr>
          <p:cNvPr id="8198" name="Рисунок 7" descr="004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2133600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Рисунок 8" descr="animal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4365625"/>
            <a:ext cx="1800225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3276600" y="2060575"/>
            <a:ext cx="4572000" cy="3416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Кіт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знаходиться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тісному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співіснуванні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з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людиною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понад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9500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років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є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найпоширенішою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хатньою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твариною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Поширений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всіх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районах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земної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кулі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Україна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входить в 10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країн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з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найбільшою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чисельністю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населення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котів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Налічується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кількадесят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порід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кота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свійського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Коти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приблизно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одного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розміру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з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іншими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малими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кішками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, вони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мають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струнке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тіло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гострі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зуби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чудовий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зір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та нюх, добре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пристосовані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полювання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менших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тварин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3888432" cy="91436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800" dirty="0" smtClean="0"/>
              <a:t>    </a:t>
            </a:r>
            <a:r>
              <a:rPr lang="uk-UA" sz="4800" dirty="0" err="1" smtClean="0"/>
              <a:t>СоБАКИ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725"/>
            <a:ext cx="4619625" cy="484663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 smtClean="0">
                <a:solidFill>
                  <a:srgbClr val="0070C0"/>
                </a:solidFill>
              </a:rPr>
              <a:t>За </a:t>
            </a:r>
            <a:r>
              <a:rPr lang="ru-RU" sz="2000" dirty="0" err="1" smtClean="0">
                <a:solidFill>
                  <a:srgbClr val="0070C0"/>
                </a:solidFill>
              </a:rPr>
              <a:t>різними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оцінками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одомашнення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вовка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відбулось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від</a:t>
            </a:r>
            <a:r>
              <a:rPr lang="ru-RU" sz="2000" dirty="0" smtClean="0">
                <a:solidFill>
                  <a:srgbClr val="0070C0"/>
                </a:solidFill>
              </a:rPr>
              <a:t> 100.000 до 15.000 </a:t>
            </a:r>
            <a:r>
              <a:rPr lang="ru-RU" sz="2000" dirty="0" err="1" smtClean="0">
                <a:solidFill>
                  <a:srgbClr val="0070C0"/>
                </a:solidFill>
              </a:rPr>
              <a:t>років</a:t>
            </a:r>
            <a:r>
              <a:rPr lang="ru-RU" sz="2000" dirty="0" smtClean="0">
                <a:solidFill>
                  <a:srgbClr val="0070C0"/>
                </a:solidFill>
              </a:rPr>
              <a:t> тому. Собаки </a:t>
            </a:r>
            <a:r>
              <a:rPr lang="ru-RU" sz="2000" dirty="0" err="1" smtClean="0">
                <a:solidFill>
                  <a:srgbClr val="0070C0"/>
                </a:solidFill>
              </a:rPr>
              <a:t>виконують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багато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видів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робіт</a:t>
            </a:r>
            <a:r>
              <a:rPr lang="ru-RU" sz="2000" dirty="0" smtClean="0">
                <a:solidFill>
                  <a:srgbClr val="0070C0"/>
                </a:solidFill>
              </a:rPr>
              <a:t> для людей, таких як </a:t>
            </a:r>
            <a:r>
              <a:rPr lang="ru-RU" sz="2000" dirty="0" err="1" smtClean="0">
                <a:solidFill>
                  <a:srgbClr val="0070C0"/>
                </a:solidFill>
              </a:rPr>
              <a:t>полювання</a:t>
            </a:r>
            <a:r>
              <a:rPr lang="ru-RU" sz="2000" dirty="0" smtClean="0">
                <a:solidFill>
                  <a:srgbClr val="0070C0"/>
                </a:solidFill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</a:rPr>
              <a:t>охорона</a:t>
            </a:r>
            <a:r>
              <a:rPr lang="ru-RU" sz="2000" dirty="0" smtClean="0">
                <a:solidFill>
                  <a:srgbClr val="0070C0"/>
                </a:solidFill>
              </a:rPr>
              <a:t>, служба в </a:t>
            </a:r>
            <a:r>
              <a:rPr lang="ru-RU" sz="2000" dirty="0" err="1" smtClean="0">
                <a:solidFill>
                  <a:srgbClr val="0070C0"/>
                </a:solidFill>
              </a:rPr>
              <a:t>поліції</a:t>
            </a:r>
            <a:r>
              <a:rPr lang="ru-RU" sz="2000" dirty="0" smtClean="0">
                <a:solidFill>
                  <a:srgbClr val="0070C0"/>
                </a:solidFill>
              </a:rPr>
              <a:t> та </a:t>
            </a:r>
            <a:r>
              <a:rPr lang="ru-RU" sz="2000" dirty="0" err="1" smtClean="0">
                <a:solidFill>
                  <a:srgbClr val="0070C0"/>
                </a:solidFill>
              </a:rPr>
              <a:t>військах</a:t>
            </a:r>
            <a:r>
              <a:rPr lang="ru-RU" sz="2000" dirty="0" smtClean="0">
                <a:solidFill>
                  <a:srgbClr val="0070C0"/>
                </a:solidFill>
              </a:rPr>
              <a:t>, а </a:t>
            </a:r>
            <a:r>
              <a:rPr lang="ru-RU" sz="2000" dirty="0" err="1" smtClean="0">
                <a:solidFill>
                  <a:srgbClr val="0070C0"/>
                </a:solidFill>
              </a:rPr>
              <a:t>також</a:t>
            </a:r>
            <a:r>
              <a:rPr lang="ru-RU" sz="2000" dirty="0" smtClean="0">
                <a:solidFill>
                  <a:srgbClr val="0070C0"/>
                </a:solidFill>
              </a:rPr>
              <a:t> собаки </a:t>
            </a:r>
            <a:r>
              <a:rPr lang="ru-RU" sz="2000" dirty="0" err="1" smtClean="0">
                <a:solidFill>
                  <a:srgbClr val="0070C0"/>
                </a:solidFill>
              </a:rPr>
              <a:t>допомагають</a:t>
            </a:r>
            <a:r>
              <a:rPr lang="ru-RU" sz="2000" dirty="0" smtClean="0">
                <a:solidFill>
                  <a:srgbClr val="0070C0"/>
                </a:solidFill>
              </a:rPr>
              <a:t> пасти стада </a:t>
            </a:r>
            <a:r>
              <a:rPr lang="ru-RU" sz="2000" dirty="0" err="1" smtClean="0">
                <a:solidFill>
                  <a:srgbClr val="0070C0"/>
                </a:solidFill>
              </a:rPr>
              <a:t>худоби</a:t>
            </a:r>
            <a:r>
              <a:rPr lang="ru-RU" sz="2000" dirty="0" smtClean="0">
                <a:solidFill>
                  <a:srgbClr val="0070C0"/>
                </a:solidFill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</a:rPr>
              <a:t>допомагають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інвалідам</a:t>
            </a:r>
            <a:r>
              <a:rPr lang="ru-RU" sz="2000" dirty="0" smtClean="0">
                <a:solidFill>
                  <a:srgbClr val="0070C0"/>
                </a:solidFill>
              </a:rPr>
              <a:t>. </a:t>
            </a:r>
            <a:r>
              <a:rPr lang="ru-RU" sz="2000" dirty="0" err="1" smtClean="0">
                <a:solidFill>
                  <a:srgbClr val="0070C0"/>
                </a:solidFill>
              </a:rPr>
              <a:t>Ця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універсальність</a:t>
            </a:r>
            <a:r>
              <a:rPr lang="ru-RU" sz="2000" dirty="0" smtClean="0">
                <a:solidFill>
                  <a:srgbClr val="0070C0"/>
                </a:solidFill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</a:rPr>
              <a:t>більша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ніж</a:t>
            </a:r>
            <a:r>
              <a:rPr lang="ru-RU" sz="2000" dirty="0" smtClean="0">
                <a:solidFill>
                  <a:srgbClr val="0070C0"/>
                </a:solidFill>
              </a:rPr>
              <a:t> практично в </a:t>
            </a:r>
            <a:r>
              <a:rPr lang="ru-RU" sz="2000" dirty="0" err="1" smtClean="0">
                <a:solidFill>
                  <a:srgbClr val="0070C0"/>
                </a:solidFill>
              </a:rPr>
              <a:t>будь-якої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відомої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людству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тварини</a:t>
            </a:r>
            <a:r>
              <a:rPr lang="ru-RU" sz="2000" dirty="0" smtClean="0">
                <a:solidFill>
                  <a:srgbClr val="0070C0"/>
                </a:solidFill>
              </a:rPr>
              <a:t>, дала </a:t>
            </a:r>
            <a:r>
              <a:rPr lang="ru-RU" sz="2000" dirty="0" err="1" smtClean="0">
                <a:solidFill>
                  <a:srgbClr val="0070C0"/>
                </a:solidFill>
              </a:rPr>
              <a:t>собаці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</a:rPr>
              <a:t>прізвисько</a:t>
            </a:r>
            <a:r>
              <a:rPr lang="ru-RU" sz="2000" dirty="0" smtClean="0">
                <a:solidFill>
                  <a:srgbClr val="0070C0"/>
                </a:solidFill>
              </a:rPr>
              <a:t> «</a:t>
            </a:r>
            <a:r>
              <a:rPr lang="ru-RU" sz="2000" dirty="0" err="1" smtClean="0">
                <a:solidFill>
                  <a:srgbClr val="0070C0"/>
                </a:solidFill>
              </a:rPr>
              <a:t>найкращий</a:t>
            </a:r>
            <a:r>
              <a:rPr lang="ru-RU" sz="2000" dirty="0" smtClean="0">
                <a:solidFill>
                  <a:srgbClr val="0070C0"/>
                </a:solidFill>
              </a:rPr>
              <a:t> друг </a:t>
            </a:r>
            <a:r>
              <a:rPr lang="ru-RU" sz="2000" dirty="0" err="1" smtClean="0">
                <a:solidFill>
                  <a:srgbClr val="0070C0"/>
                </a:solidFill>
              </a:rPr>
              <a:t>людини</a:t>
            </a:r>
            <a:r>
              <a:rPr lang="ru-RU" sz="2000" dirty="0" smtClean="0">
                <a:solidFill>
                  <a:srgbClr val="0070C0"/>
                </a:solidFill>
              </a:rPr>
              <a:t>».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9220" name="Picture 2" descr="C:\Users\vutja\AppData\Local\Microsoft\Windows\INetCache\IE\FTMWWXDE\dog-cartoon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188913"/>
            <a:ext cx="15843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Рисунок 4" descr="animal5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2060575"/>
            <a:ext cx="1912938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Рисунок 5" descr="2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525" y="4292600"/>
            <a:ext cx="194310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194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Trebuchet MS</vt:lpstr>
      <vt:lpstr>Wingdings 2</vt:lpstr>
      <vt:lpstr>Wingdings</vt:lpstr>
      <vt:lpstr>Calibri</vt:lpstr>
      <vt:lpstr>Изящная</vt:lpstr>
      <vt:lpstr>       Свійські тварини</vt:lpstr>
      <vt:lpstr>       КОНІ </vt:lpstr>
      <vt:lpstr>       </vt:lpstr>
      <vt:lpstr>    СоБАКИ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КОНІ</dc:title>
  <dc:creator>Vutjaz Vutjaz</dc:creator>
  <cp:lastModifiedBy>Vutjaz Vutjaz</cp:lastModifiedBy>
  <cp:revision>6</cp:revision>
  <dcterms:created xsi:type="dcterms:W3CDTF">2016-02-07T12:22:56Z</dcterms:created>
  <dcterms:modified xsi:type="dcterms:W3CDTF">2016-03-06T10:05:56Z</dcterms:modified>
</cp:coreProperties>
</file>